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4" r:id="rId3"/>
    <p:sldId id="284" r:id="rId4"/>
  </p:sldIdLst>
  <p:sldSz cx="9906000" cy="6858000" type="A4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reakfast" id="{55ECED95-C854-43A2-B512-CC0035FF0A41}">
          <p14:sldIdLst>
            <p14:sldId id="277"/>
          </p14:sldIdLst>
        </p14:section>
        <p14:section name="Lunch" id="{97536162-2A2D-4053-B61A-A363B7E32C9F}">
          <p14:sldIdLst>
            <p14:sldId id="274"/>
          </p14:sldIdLst>
        </p14:section>
        <p14:section name="Supper" id="{4666C448-7251-40C3-B71E-752BB6775A6D}">
          <p14:sldIdLst>
            <p14:sldId id="28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55A1372-A502-6941-5C25-A387EBB7D991}" name="Anthony Russell" initials="AR" userId="S::arussell@holroydhowe.com::dd4c2f35-7aed-4f24-9cdd-fa80ba37bce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6411"/>
    <a:srgbClr val="94C356"/>
    <a:srgbClr val="B02F71"/>
    <a:srgbClr val="6B073E"/>
    <a:srgbClr val="4C3C7D"/>
    <a:srgbClr val="6EAB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10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63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5" Type="http://schemas.microsoft.com/office/2018/10/relationships/authors" Target="author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6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svg"/><Relationship Id="rId7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image" Target="../media/image10.sv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svg"/><Relationship Id="rId7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image" Target="../media/image6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B02F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B35616C-590A-BA71-5C7D-3D8BDD8B008C}"/>
              </a:ext>
            </a:extLst>
          </p:cNvPr>
          <p:cNvSpPr/>
          <p:nvPr userDrawn="1"/>
        </p:nvSpPr>
        <p:spPr>
          <a:xfrm>
            <a:off x="0" y="0"/>
            <a:ext cx="9906000" cy="15358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THIS WEEK’S MENU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2DFB4775-0F8B-719A-03BD-990FA77A03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973" b="10933"/>
          <a:stretch/>
        </p:blipFill>
        <p:spPr>
          <a:xfrm>
            <a:off x="0" y="5194546"/>
            <a:ext cx="1411550" cy="1663454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6DCC6C01-DA8E-A1C2-EF24-DE957488BE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19697" b="8955"/>
          <a:stretch/>
        </p:blipFill>
        <p:spPr>
          <a:xfrm>
            <a:off x="8416031" y="4746409"/>
            <a:ext cx="1489970" cy="2111591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AE866CB6-4031-7F7D-855D-83FDED3371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31267"/>
          <a:stretch/>
        </p:blipFill>
        <p:spPr>
          <a:xfrm>
            <a:off x="0" y="1694001"/>
            <a:ext cx="1118586" cy="169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99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94C3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744566-9807-5C43-F16E-07644B6D4621}"/>
              </a:ext>
            </a:extLst>
          </p:cNvPr>
          <p:cNvSpPr/>
          <p:nvPr userDrawn="1"/>
        </p:nvSpPr>
        <p:spPr>
          <a:xfrm>
            <a:off x="0" y="0"/>
            <a:ext cx="9906000" cy="15358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FD9F538A-E4AD-A213-22B2-7A5199A5C9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1486"/>
          <a:stretch/>
        </p:blipFill>
        <p:spPr>
          <a:xfrm>
            <a:off x="0" y="5237229"/>
            <a:ext cx="949911" cy="1620771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F3C4303A-022F-5A75-04EC-BF6B2194D7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19697" b="8955"/>
          <a:stretch/>
        </p:blipFill>
        <p:spPr>
          <a:xfrm>
            <a:off x="8416031" y="4746409"/>
            <a:ext cx="1489970" cy="2111591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F374E49E-0E18-9661-1CC4-7189A2FE65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31267"/>
          <a:stretch/>
        </p:blipFill>
        <p:spPr>
          <a:xfrm>
            <a:off x="0" y="2173395"/>
            <a:ext cx="1118586" cy="169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38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DB64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CA90F5-E0BD-4828-8C8F-3C09D27C8BDA}"/>
              </a:ext>
            </a:extLst>
          </p:cNvPr>
          <p:cNvSpPr/>
          <p:nvPr userDrawn="1"/>
        </p:nvSpPr>
        <p:spPr>
          <a:xfrm>
            <a:off x="0" y="0"/>
            <a:ext cx="9906000" cy="15358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CB7D01DE-4F02-3A4D-5D84-A1CDAB3315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973" b="10933"/>
          <a:stretch/>
        </p:blipFill>
        <p:spPr>
          <a:xfrm flipH="1">
            <a:off x="8494450" y="5194546"/>
            <a:ext cx="1411550" cy="1663454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1255B18B-C2AA-AF33-5296-DB988D57DC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31486"/>
          <a:stretch/>
        </p:blipFill>
        <p:spPr>
          <a:xfrm>
            <a:off x="0" y="5237229"/>
            <a:ext cx="949911" cy="1620771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B55EA0FC-554B-44D4-EE60-55A04FA0672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r="19697" b="-423"/>
          <a:stretch/>
        </p:blipFill>
        <p:spPr>
          <a:xfrm>
            <a:off x="8416030" y="2020964"/>
            <a:ext cx="1489970" cy="232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21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DB64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CA90F5-E0BD-4828-8C8F-3C09D27C8BDA}"/>
              </a:ext>
            </a:extLst>
          </p:cNvPr>
          <p:cNvSpPr/>
          <p:nvPr userDrawn="1"/>
        </p:nvSpPr>
        <p:spPr>
          <a:xfrm>
            <a:off x="0" y="1"/>
            <a:ext cx="9906000" cy="1065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CB7D01DE-4F02-3A4D-5D84-A1CDAB3315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973" b="10933"/>
          <a:stretch/>
        </p:blipFill>
        <p:spPr>
          <a:xfrm flipH="1">
            <a:off x="8494450" y="5194546"/>
            <a:ext cx="1411550" cy="1663454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1255B18B-C2AA-AF33-5296-DB988D57DC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31486"/>
          <a:stretch/>
        </p:blipFill>
        <p:spPr>
          <a:xfrm>
            <a:off x="0" y="5237229"/>
            <a:ext cx="949911" cy="1620771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B55EA0FC-554B-44D4-EE60-55A04FA0672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r="19697" b="-423"/>
          <a:stretch/>
        </p:blipFill>
        <p:spPr>
          <a:xfrm>
            <a:off x="8416030" y="2020964"/>
            <a:ext cx="1489970" cy="2329094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950695FD-2F02-D4B6-CDDA-8BE4C25806D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519362" y="318348"/>
            <a:ext cx="4867275" cy="4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91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rgbClr val="DB64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CA90F5-E0BD-4828-8C8F-3C09D27C8BDA}"/>
              </a:ext>
            </a:extLst>
          </p:cNvPr>
          <p:cNvSpPr/>
          <p:nvPr userDrawn="1"/>
        </p:nvSpPr>
        <p:spPr>
          <a:xfrm>
            <a:off x="1176290" y="0"/>
            <a:ext cx="7553417" cy="6857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CB7D01DE-4F02-3A4D-5D84-A1CDAB3315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973" b="10933"/>
          <a:stretch/>
        </p:blipFill>
        <p:spPr>
          <a:xfrm flipH="1">
            <a:off x="8494450" y="5194546"/>
            <a:ext cx="1411550" cy="1663454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1255B18B-C2AA-AF33-5296-DB988D57DC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31486"/>
          <a:stretch/>
        </p:blipFill>
        <p:spPr>
          <a:xfrm>
            <a:off x="0" y="5237229"/>
            <a:ext cx="949911" cy="1620771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B55EA0FC-554B-44D4-EE60-55A04FA0672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r="19697" b="-423"/>
          <a:stretch/>
        </p:blipFill>
        <p:spPr>
          <a:xfrm>
            <a:off x="8416030" y="2020964"/>
            <a:ext cx="1489970" cy="2329094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D3D32D0A-6756-39E7-C5FE-BA662DABB0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l="31267"/>
          <a:stretch/>
        </p:blipFill>
        <p:spPr>
          <a:xfrm>
            <a:off x="0" y="2173395"/>
            <a:ext cx="1118586" cy="169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92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668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73" r:id="rId4"/>
    <p:sldLayoutId id="214748367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Text&#10;&#10;Description automatically generated">
            <a:extLst>
              <a:ext uri="{FF2B5EF4-FFF2-40B4-BE49-F238E27FC236}">
                <a16:creationId xmlns:a16="http://schemas.microsoft.com/office/drawing/2014/main" id="{1F3AD412-2AB2-9975-2F5C-2B3640B14D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943" y="6483234"/>
            <a:ext cx="1002114" cy="2448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E97DAA8A-C3AA-1756-ACFE-08927CAC6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529" y="62246"/>
            <a:ext cx="1199048" cy="1378905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17F2A336-4E24-3CDE-B680-B5A321954C8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02039" y="234374"/>
            <a:ext cx="4335478" cy="767234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C827331-2B71-3B02-D072-E6CCF96CBC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676443"/>
              </p:ext>
            </p:extLst>
          </p:nvPr>
        </p:nvGraphicFramePr>
        <p:xfrm>
          <a:off x="206340" y="995460"/>
          <a:ext cx="9569672" cy="473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209">
                  <a:extLst>
                    <a:ext uri="{9D8B030D-6E8A-4147-A177-3AD203B41FA5}">
                      <a16:colId xmlns:a16="http://schemas.microsoft.com/office/drawing/2014/main" val="1872024225"/>
                    </a:ext>
                  </a:extLst>
                </a:gridCol>
                <a:gridCol w="1196209">
                  <a:extLst>
                    <a:ext uri="{9D8B030D-6E8A-4147-A177-3AD203B41FA5}">
                      <a16:colId xmlns:a16="http://schemas.microsoft.com/office/drawing/2014/main" val="1793934144"/>
                    </a:ext>
                  </a:extLst>
                </a:gridCol>
                <a:gridCol w="1196209">
                  <a:extLst>
                    <a:ext uri="{9D8B030D-6E8A-4147-A177-3AD203B41FA5}">
                      <a16:colId xmlns:a16="http://schemas.microsoft.com/office/drawing/2014/main" val="3345603019"/>
                    </a:ext>
                  </a:extLst>
                </a:gridCol>
                <a:gridCol w="1196209">
                  <a:extLst>
                    <a:ext uri="{9D8B030D-6E8A-4147-A177-3AD203B41FA5}">
                      <a16:colId xmlns:a16="http://schemas.microsoft.com/office/drawing/2014/main" val="3054068587"/>
                    </a:ext>
                  </a:extLst>
                </a:gridCol>
                <a:gridCol w="1196209">
                  <a:extLst>
                    <a:ext uri="{9D8B030D-6E8A-4147-A177-3AD203B41FA5}">
                      <a16:colId xmlns:a16="http://schemas.microsoft.com/office/drawing/2014/main" val="730388520"/>
                    </a:ext>
                  </a:extLst>
                </a:gridCol>
                <a:gridCol w="1196209">
                  <a:extLst>
                    <a:ext uri="{9D8B030D-6E8A-4147-A177-3AD203B41FA5}">
                      <a16:colId xmlns:a16="http://schemas.microsoft.com/office/drawing/2014/main" val="108890227"/>
                    </a:ext>
                  </a:extLst>
                </a:gridCol>
                <a:gridCol w="1196209">
                  <a:extLst>
                    <a:ext uri="{9D8B030D-6E8A-4147-A177-3AD203B41FA5}">
                      <a16:colId xmlns:a16="http://schemas.microsoft.com/office/drawing/2014/main" val="743926315"/>
                    </a:ext>
                  </a:extLst>
                </a:gridCol>
                <a:gridCol w="1196209">
                  <a:extLst>
                    <a:ext uri="{9D8B030D-6E8A-4147-A177-3AD203B41FA5}">
                      <a16:colId xmlns:a16="http://schemas.microsoft.com/office/drawing/2014/main" val="259573259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Week Three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Monday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Tuesday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Wednesday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Thursday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Friday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Saturday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Sunday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912350"/>
                  </a:ext>
                </a:extLst>
              </a:tr>
              <a:tr h="719218">
                <a:tc>
                  <a:txBody>
                    <a:bodyPr/>
                    <a:lstStyle/>
                    <a:p>
                      <a:pPr algn="ctr"/>
                      <a:r>
                        <a:rPr lang="en-GB" sz="1400" b="0" i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Juice Bar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cs typeface="Arial" panose="020B0604020202020204" pitchFamily="34" charset="0"/>
                        </a:rPr>
                        <a:t>100% Orange &amp; Cox’s pippin apple 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cs typeface="Arial" panose="020B0604020202020204" pitchFamily="34" charset="0"/>
                        </a:rPr>
                        <a:t>100% Orange &amp; Cox’s pippin apple 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cs typeface="Arial" panose="020B0604020202020204" pitchFamily="34" charset="0"/>
                        </a:rPr>
                        <a:t>100% Orange &amp; Cox’s pippin apple 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cs typeface="Arial" panose="020B0604020202020204" pitchFamily="34" charset="0"/>
                        </a:rPr>
                        <a:t>100% Orange &amp; Cox’s pippin apple 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cs typeface="Arial" panose="020B0604020202020204" pitchFamily="34" charset="0"/>
                        </a:rPr>
                        <a:t>100% Orange &amp; Cox’s pippin apple 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cs typeface="Arial" panose="020B0604020202020204" pitchFamily="34" charset="0"/>
                        </a:rPr>
                        <a:t>100% Orange &amp; Cox’s pippin apple 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cs typeface="Arial" panose="020B0604020202020204" pitchFamily="34" charset="0"/>
                        </a:rPr>
                        <a:t>100% Orange &amp; Cox’s pippin apple 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912788"/>
                  </a:ext>
                </a:extLst>
              </a:tr>
              <a:tr h="700526">
                <a:tc>
                  <a:txBody>
                    <a:bodyPr/>
                    <a:lstStyle/>
                    <a:p>
                      <a:pPr algn="ctr"/>
                      <a:r>
                        <a:rPr lang="en-GB" sz="1400" b="0" i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Hot Items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cs typeface="Arial" panose="020B0604020202020204" pitchFamily="34" charset="0"/>
                        </a:rPr>
                        <a:t>Blueberry muffins &amp; American pancakes with maple syrup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Toasted brioche loaf, baked chorizo, scrambled eggs, plum tomatoes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cs typeface="Arial" panose="020B0604020202020204" pitchFamily="34" charset="0"/>
                        </a:rPr>
                        <a:t>Bacon &amp; sausage rolls with ketchup &amp; brown sauce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Jumbo Oat Porridge bar fresh berries, fruit puree, fruit compote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cs typeface="Arial" panose="020B0604020202020204" pitchFamily="34" charset="0"/>
                        </a:rPr>
                        <a:t>‘The Dragon’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cs typeface="Arial" panose="020B0604020202020204" pitchFamily="34" charset="0"/>
                        </a:rPr>
                        <a:t>Poached eggs, bacon, sausage, Hash bites, baked beans.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cs typeface="Arial" panose="020B0604020202020204" pitchFamily="34" charset="0"/>
                        </a:rPr>
                        <a:t>Italian meats, buffalo mozzarella, heritage tomatoes, crusty bread poached eggs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cs typeface="Arial" panose="020B0604020202020204" pitchFamily="34" charset="0"/>
                        </a:rPr>
                        <a:t>French Croque Monsieur</a:t>
                      </a:r>
                    </a:p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cs typeface="Arial" panose="020B0604020202020204" pitchFamily="34" charset="0"/>
                        </a:rPr>
                        <a:t>Bechamel topped cheese &amp; ham or just cheese toasties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424781"/>
                  </a:ext>
                </a:extLst>
              </a:tr>
              <a:tr h="848506">
                <a:tc>
                  <a:txBody>
                    <a:bodyPr/>
                    <a:lstStyle/>
                    <a:p>
                      <a:pPr algn="ctr"/>
                      <a:r>
                        <a:rPr lang="en-GB" sz="1400" b="0" i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Daily Breakfast Items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Cereal Bar with fresh milk, soya milk &amp; Oat milk.</a:t>
                      </a:r>
                    </a:p>
                    <a:p>
                      <a:pPr algn="ctr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wholemeal &amp; granary toast with a selection of spreads &amp; preserves </a:t>
                      </a:r>
                    </a:p>
                    <a:p>
                      <a:pPr algn="ctr"/>
                      <a:endParaRPr lang="en-US" sz="9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900" b="0" i="1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W</a:t>
                      </a:r>
                      <a:r>
                        <a:rPr lang="en-GB" sz="900" b="0" i="1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arm Jumbo Oat Porridge with honey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Cereal Bar with fresh milk, soya milk &amp; Oat milk.</a:t>
                      </a:r>
                    </a:p>
                    <a:p>
                      <a:pPr algn="ctr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wholemeal &amp; granary toast with a selection of spreads &amp; preserves </a:t>
                      </a:r>
                    </a:p>
                    <a:p>
                      <a:pPr algn="ctr"/>
                      <a:endParaRPr lang="en-US" sz="9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900" b="0" i="1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W</a:t>
                      </a:r>
                      <a:r>
                        <a:rPr lang="en-GB" sz="900" b="0" i="1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arm Jumbo Oat Porridge with honey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Cereal Bar with fresh milk, soya milk &amp; Oat milk.</a:t>
                      </a:r>
                    </a:p>
                    <a:p>
                      <a:pPr algn="ctr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wholemeal &amp; granary toast with a selection of spreads &amp; preserves </a:t>
                      </a:r>
                    </a:p>
                    <a:p>
                      <a:pPr algn="ctr"/>
                      <a:endParaRPr lang="en-US" sz="9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900" b="0" i="1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W</a:t>
                      </a:r>
                      <a:r>
                        <a:rPr lang="en-GB" sz="900" b="0" i="1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arm Jumbo Oat Porridge with honey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Cereal Bar with fresh milk, soya milk &amp; Oat milk.</a:t>
                      </a:r>
                    </a:p>
                    <a:p>
                      <a:pPr algn="ctr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wholemeal &amp; granary toast with a selection of spreads &amp; preserves </a:t>
                      </a:r>
                    </a:p>
                    <a:p>
                      <a:pPr algn="ctr"/>
                      <a:endParaRPr lang="en-US" sz="9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900" b="0" i="1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W</a:t>
                      </a:r>
                      <a:r>
                        <a:rPr lang="en-GB" sz="900" b="0" i="1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arm Jumbo Oat Porridge with honey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Cereal Bar with fresh milk, soya milk &amp; Oat milk.</a:t>
                      </a:r>
                    </a:p>
                    <a:p>
                      <a:pPr algn="ctr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wholemeal &amp; granary toast with a selection of spreads &amp; preserves </a:t>
                      </a:r>
                    </a:p>
                    <a:p>
                      <a:pPr algn="ctr"/>
                      <a:endParaRPr lang="en-US" sz="9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900" b="0" i="1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W</a:t>
                      </a:r>
                      <a:r>
                        <a:rPr lang="en-GB" sz="900" b="0" i="1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arm Jumbo Oat Porridge with honey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Cereal Bar with fresh milk, soya milk &amp; Oat milk.</a:t>
                      </a:r>
                    </a:p>
                    <a:p>
                      <a:pPr algn="ctr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wholemeal &amp; granary toast with a selection of spreads &amp; preserves </a:t>
                      </a:r>
                    </a:p>
                    <a:p>
                      <a:pPr algn="ctr"/>
                      <a:endParaRPr lang="en-US" sz="9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900" b="0" i="1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W</a:t>
                      </a:r>
                      <a:r>
                        <a:rPr lang="en-GB" sz="900" b="0" i="1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arm Jumbo Oat Porridge with honey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Cereal Bar with fresh milk, soya milk &amp; Oat milk.</a:t>
                      </a:r>
                    </a:p>
                    <a:p>
                      <a:pPr algn="ctr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wholemeal &amp; granary toast with a selection of spreads &amp; preserves </a:t>
                      </a:r>
                    </a:p>
                    <a:p>
                      <a:pPr algn="ctr"/>
                      <a:endParaRPr lang="en-US" sz="9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900" b="0" i="1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W</a:t>
                      </a:r>
                      <a:r>
                        <a:rPr lang="en-GB" sz="900" b="0" i="1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arm Jumbo Oat Porridge with honey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926571"/>
                  </a:ext>
                </a:extLst>
              </a:tr>
              <a:tr h="1316891">
                <a:tc>
                  <a:txBody>
                    <a:bodyPr/>
                    <a:lstStyle/>
                    <a:p>
                      <a:pPr algn="ctr"/>
                      <a:endParaRPr lang="en-GB" sz="1400" b="0" i="1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 Selection of Natural, Greek &amp; flavoured yoghurts with seasonal fresh fruit &amp; berries</a:t>
                      </a:r>
                    </a:p>
                    <a:p>
                      <a:pPr algn="ctr" fontAlgn="b"/>
                      <a:endParaRPr lang="en-US" sz="800" b="1" i="1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algn="ctr" fontAlgn="b"/>
                      <a:r>
                        <a:rPr lang="en-US" sz="800" b="1" i="1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‘Overnight Oats’</a:t>
                      </a:r>
                    </a:p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Jumbo oats soaked overnight in fruit juice mixed with fruit puree &amp; natural yoghurt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 Selection of Natural, Greek &amp; flavoured yoghurts with seasonal fresh fruit &amp; berries</a:t>
                      </a:r>
                    </a:p>
                    <a:p>
                      <a:pPr algn="ctr" fontAlgn="b"/>
                      <a:endParaRPr lang="en-US" sz="800" b="1" i="1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algn="ctr" fontAlgn="b"/>
                      <a:r>
                        <a:rPr lang="en-US" sz="800" b="1" i="1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‘Overnight Oats’</a:t>
                      </a:r>
                    </a:p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Jumbo oats soaked overnight in fruit juice mixed with fruit puree &amp; natural yoghurt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 Selection of Natural, Greek &amp; flavoured yoghurts with seasonal fresh fruit &amp; berries</a:t>
                      </a:r>
                    </a:p>
                    <a:p>
                      <a:pPr algn="ctr" fontAlgn="b"/>
                      <a:endParaRPr lang="en-US" sz="800" b="1" i="1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algn="ctr" fontAlgn="b"/>
                      <a:r>
                        <a:rPr lang="en-US" sz="800" b="1" i="1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‘Overnight Oats’</a:t>
                      </a:r>
                    </a:p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Jumbo oats soaked overnight in fruit juice mixed with fruit puree &amp; natural yoghurt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 Selection of Natural, Greek &amp; flavoured yoghurts with seasonal fresh fruit &amp; berries</a:t>
                      </a:r>
                    </a:p>
                    <a:p>
                      <a:pPr algn="ctr" fontAlgn="b"/>
                      <a:endParaRPr lang="en-US" sz="800" b="1" i="1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algn="ctr" fontAlgn="b"/>
                      <a:r>
                        <a:rPr lang="en-US" sz="800" b="1" i="1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‘Overnight Oats’</a:t>
                      </a:r>
                    </a:p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Jumbo oats soaked overnight in fruit juice mixed with fruit puree &amp; natural yoghurt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 Selection of Natural, Greek &amp; flavoured yoghurts with seasonal fresh fruit &amp; berries</a:t>
                      </a:r>
                    </a:p>
                    <a:p>
                      <a:pPr algn="ctr" fontAlgn="b"/>
                      <a:endParaRPr lang="en-US" sz="800" b="1" i="1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algn="ctr" fontAlgn="b"/>
                      <a:r>
                        <a:rPr lang="en-US" sz="800" b="1" i="1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‘Overnight Oats’</a:t>
                      </a:r>
                    </a:p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Jumbo oats soaked overnight in fruit juice mixed with fruit puree &amp; natural yoghurt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 Selection of Natural, Greek &amp; flavoured yoghurts with seasonal fresh fruit &amp; berries</a:t>
                      </a:r>
                    </a:p>
                    <a:p>
                      <a:pPr algn="ctr" fontAlgn="b"/>
                      <a:endParaRPr lang="en-US" sz="800" b="1" i="1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algn="ctr" fontAlgn="b"/>
                      <a:r>
                        <a:rPr lang="en-US" sz="800" b="1" i="1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‘Overnight Oats’</a:t>
                      </a:r>
                    </a:p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Jumbo oats soaked overnight in fruit juice mixed with fruit puree &amp; natural yoghurt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 Selection of Natural, Greek &amp; flavoured yoghurts with seasonal fresh fruit &amp; berries</a:t>
                      </a:r>
                    </a:p>
                    <a:p>
                      <a:pPr algn="ctr" fontAlgn="b"/>
                      <a:endParaRPr lang="en-US" sz="800" b="1" i="1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algn="ctr" fontAlgn="b"/>
                      <a:r>
                        <a:rPr lang="en-US" sz="800" b="1" i="1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‘Overnight Oats’</a:t>
                      </a:r>
                    </a:p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Jumbo oats soaked overnight in fruit juice mixed with fruit puree &amp; natural yoghurt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97740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61C4875-DF87-18A3-81DA-0816C87B61C4}"/>
              </a:ext>
            </a:extLst>
          </p:cNvPr>
          <p:cNvSpPr txBox="1"/>
          <p:nvPr/>
        </p:nvSpPr>
        <p:spPr>
          <a:xfrm>
            <a:off x="1426185" y="617991"/>
            <a:ext cx="52645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Week 3</a:t>
            </a:r>
          </a:p>
        </p:txBody>
      </p:sp>
    </p:spTree>
    <p:extLst>
      <p:ext uri="{BB962C8B-B14F-4D97-AF65-F5344CB8AC3E}">
        <p14:creationId xmlns:p14="http://schemas.microsoft.com/office/powerpoint/2010/main" val="3125999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2FCD7C06-8D61-CB7D-853B-09E45F3F7D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08" y="40779"/>
            <a:ext cx="880061" cy="1012069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719D628D-79DE-A69F-0526-15753FF045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40092" y="0"/>
            <a:ext cx="2425816" cy="7242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BC97FC9-2CAC-64E4-670E-90238247562C}"/>
              </a:ext>
            </a:extLst>
          </p:cNvPr>
          <p:cNvSpPr txBox="1"/>
          <p:nvPr/>
        </p:nvSpPr>
        <p:spPr>
          <a:xfrm>
            <a:off x="1354112" y="362148"/>
            <a:ext cx="52645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Week 3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BEF4EB2-CA78-1F71-E384-27B4BE5D77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396262"/>
              </p:ext>
            </p:extLst>
          </p:nvPr>
        </p:nvGraphicFramePr>
        <p:xfrm>
          <a:off x="107204" y="724296"/>
          <a:ext cx="9569672" cy="6020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209">
                  <a:extLst>
                    <a:ext uri="{9D8B030D-6E8A-4147-A177-3AD203B41FA5}">
                      <a16:colId xmlns:a16="http://schemas.microsoft.com/office/drawing/2014/main" val="1872024225"/>
                    </a:ext>
                  </a:extLst>
                </a:gridCol>
                <a:gridCol w="1196209">
                  <a:extLst>
                    <a:ext uri="{9D8B030D-6E8A-4147-A177-3AD203B41FA5}">
                      <a16:colId xmlns:a16="http://schemas.microsoft.com/office/drawing/2014/main" val="1793934144"/>
                    </a:ext>
                  </a:extLst>
                </a:gridCol>
                <a:gridCol w="1192812">
                  <a:extLst>
                    <a:ext uri="{9D8B030D-6E8A-4147-A177-3AD203B41FA5}">
                      <a16:colId xmlns:a16="http://schemas.microsoft.com/office/drawing/2014/main" val="3345603019"/>
                    </a:ext>
                  </a:extLst>
                </a:gridCol>
                <a:gridCol w="1199606">
                  <a:extLst>
                    <a:ext uri="{9D8B030D-6E8A-4147-A177-3AD203B41FA5}">
                      <a16:colId xmlns:a16="http://schemas.microsoft.com/office/drawing/2014/main" val="3054068587"/>
                    </a:ext>
                  </a:extLst>
                </a:gridCol>
                <a:gridCol w="1196209">
                  <a:extLst>
                    <a:ext uri="{9D8B030D-6E8A-4147-A177-3AD203B41FA5}">
                      <a16:colId xmlns:a16="http://schemas.microsoft.com/office/drawing/2014/main" val="730388520"/>
                    </a:ext>
                  </a:extLst>
                </a:gridCol>
                <a:gridCol w="1196209">
                  <a:extLst>
                    <a:ext uri="{9D8B030D-6E8A-4147-A177-3AD203B41FA5}">
                      <a16:colId xmlns:a16="http://schemas.microsoft.com/office/drawing/2014/main" val="108890227"/>
                    </a:ext>
                  </a:extLst>
                </a:gridCol>
                <a:gridCol w="1196209">
                  <a:extLst>
                    <a:ext uri="{9D8B030D-6E8A-4147-A177-3AD203B41FA5}">
                      <a16:colId xmlns:a16="http://schemas.microsoft.com/office/drawing/2014/main" val="743926315"/>
                    </a:ext>
                  </a:extLst>
                </a:gridCol>
                <a:gridCol w="1196209">
                  <a:extLst>
                    <a:ext uri="{9D8B030D-6E8A-4147-A177-3AD203B41FA5}">
                      <a16:colId xmlns:a16="http://schemas.microsoft.com/office/drawing/2014/main" val="2595732598"/>
                    </a:ext>
                  </a:extLst>
                </a:gridCol>
              </a:tblGrid>
              <a:tr h="508473">
                <a:tc>
                  <a:txBody>
                    <a:bodyPr/>
                    <a:lstStyle/>
                    <a:p>
                      <a:pPr algn="ctr"/>
                      <a:endParaRPr lang="en-GB" sz="1000" b="1" i="0" u="none" dirty="0">
                        <a:solidFill>
                          <a:schemeClr val="bg1"/>
                        </a:solidFill>
                        <a:latin typeface="Montserrat Medium" panose="00000600000000000000" pitchFamily="50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Monday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Tuesday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Wednesday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Thursday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Friday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Saturday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Sunday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912350"/>
                  </a:ext>
                </a:extLst>
              </a:tr>
              <a:tr h="486008">
                <a:tc>
                  <a:txBody>
                    <a:bodyPr/>
                    <a:lstStyle/>
                    <a:p>
                      <a:pPr algn="ctr"/>
                      <a:r>
                        <a:rPr lang="en-US" sz="1000" b="0" i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D</a:t>
                      </a:r>
                      <a:r>
                        <a:rPr lang="en-GB" sz="1000" b="0" i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aily Soup with Homemade Bread &amp; Seasonal Seeds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Courgette, ginger &amp; coriander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 squash &amp; Orzo pasta broth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Tomato, lime &amp; chilli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 lentil, fenugreek &amp; yoghurt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 onion velouté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1" i="1" u="sng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‘Lazy Pic Nic’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Choose from our loaded counters of classic Pic Nic treats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Selection of quiches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 breads, sandwiches &amp; wraps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Homemade scotch egg wedges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Traditional coleslaw, Kings coronation chicken, potato salad &amp; Cous cous salad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Selection of compound salads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Continental meats &amp; hand raised pies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British Cheeses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Queen of puddings with vanilla crème fraiche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1" i="1" u="sng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Sunday Roast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Slow roast shoulder of Lamb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Mint sauce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Rosemary &amp; garlic Jus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Wild mushroom &amp; blue cheese wellington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Crunchy roasties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Baked broccoli cheese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Vichy carrots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Savoy cabbage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Chocolate sponge with chocolate sauce</a:t>
                      </a:r>
                      <a:endParaRPr lang="en-GB" sz="800" b="0" i="0" u="non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912788"/>
                  </a:ext>
                </a:extLst>
              </a:tr>
              <a:tr h="11978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0" i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Lunch Menu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0" i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Week 3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sng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Meat Free Monday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Falafel Bar           </a:t>
                      </a: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Beetroot falafel, Sweet potato falafel &amp; coriander  cumin falafel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Roasted vegetable strips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Shredded cabbage &amp; carrot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Baba ghanoush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Yoghurt Tzatziki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Khobez flat breads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Roasted sweet potato with Baharat seasoning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Crunchy chickpeas with chilli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1" u="sng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Traditional Italian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Crispy fried Potato Gnocchi with shredded chicken, homemade pesto, semi dried tomatoes &amp; pecorino cheese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Roasted squash, spinach, mushroom &amp; parmesan risotto with crispy sage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Cavallo Nero cabbage with nutmeg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Lemon Orzo with peas &amp; mint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Panzanella salad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Caprese Salad with balsamic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Rocket &amp; gem leaf salad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800" b="1" i="1" u="sng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South American Steak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800" b="1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Carne Asada             </a:t>
                      </a: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Rump steak marinated in lime, chilli, soy &amp; cilantro.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800" b="1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Plant Based Carne Asada </a:t>
                      </a: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Plant based steak marinated in lime, chilli, soy &amp; cilantro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Steamed coriander rice &amp; bar marked flour tortillas    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Sour cream          Guacamole                    Pico de gallo            Mexican white cheese dip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bean &amp; roasted corn salad </a:t>
                      </a:r>
                      <a:endParaRPr lang="en-US" sz="800" b="1" i="0" u="non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1" u="sng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1" u="sng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GB" sz="800" b="1" i="1" u="sng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urry Club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Coconut chicken korma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GB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hickpea Balti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GB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omemade nigella seed &amp; coriander Naan bread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GB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aked Pilaf rice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GB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entil Dhal Masala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Toasted seed tender stem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Yoghurt raitha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Mango chutney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Poppadum's</a:t>
                      </a:r>
                      <a:endParaRPr lang="en-GB" sz="800" b="0" i="0" u="non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1" u="sng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800" b="1" i="1" u="sng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b="1" i="1" u="sng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‘The Dragon Chippy Tea’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800" b="1" i="1" u="sng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Plain or battered jumbo pork or vegan sausage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800" b="0" i="0" u="non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800" b="0" i="0" u="non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Thick cut ‘Chippy’ chips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800" b="0" i="0" u="non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Chip Shop curry sauce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800" b="0" i="0" u="non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Homemade tartar, pickled onions &amp; Pickled eggs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800" b="0" i="0" u="non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Salt &amp; vinegar scraps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800" b="0" i="0" u="non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Mushy peas or garden peas</a:t>
                      </a:r>
                      <a:endParaRPr lang="en-US" sz="800" b="1" i="1" u="sng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Ketchup &amp; Mayo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900" b="0" u="non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424781"/>
                  </a:ext>
                </a:extLst>
              </a:tr>
              <a:tr h="529894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u="sng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S</a:t>
                      </a:r>
                      <a:r>
                        <a:rPr lang="en-GB" sz="1000" b="1" i="1" u="sng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imple Choice</a:t>
                      </a:r>
                    </a:p>
                    <a:p>
                      <a:pPr algn="ctr"/>
                      <a:endParaRPr lang="en-US" sz="1000" b="0" i="1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1000" b="0" i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J</a:t>
                      </a:r>
                      <a:r>
                        <a:rPr lang="en-GB" sz="1000" b="0" i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acket bar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1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Baked, Jackets &amp; sweet potato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With Cheddar cheese &amp; our daily hot filling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1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Baked, Jackets &amp; sweet potato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With Cheddar cheese &amp; our daily hot filling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1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Baked, Jackets &amp; sweet potato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With Cheddar cheese &amp; our daily hot filling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1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Baked, Jackets &amp; sweet potato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With Cheddar cheese &amp; our daily hot filling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1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Baked, Jackets &amp; sweet potato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With Cheddar cheese &amp; our daily hot filling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180615"/>
                  </a:ext>
                </a:extLst>
              </a:tr>
              <a:tr h="479215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u="sng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Daily fresh pasta </a:t>
                      </a:r>
                    </a:p>
                    <a:p>
                      <a:pPr algn="ctr"/>
                      <a:r>
                        <a:rPr lang="en-US" sz="1000" b="0" i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 tossed in simple sauces</a:t>
                      </a:r>
                      <a:endParaRPr lang="en-GB" sz="1000" b="0" i="1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Roasted sunflower &amp; basil vegan pesto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‘Dragon 5’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Dragon tomato sauce packed with healthy veggies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Quatro fromaggi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Really cheesy sauce made from 4 cheeses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Garlic &amp; soft herb butter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Mediterranean vegetable &amp; spinach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0451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b="0" i="1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Dessert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Strawberry trifle with sprinkles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Orange &amp; cardamom tart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Dulce de leche cheesecake pot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Coconut, polenta &amp; raspberry frangipane tart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Homemade Brookie</a:t>
                      </a:r>
                    </a:p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(Brownie with cookie bits)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581907"/>
                  </a:ext>
                </a:extLst>
              </a:tr>
              <a:tr h="364506"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Deli pots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 selection of fresh fruit pots fruit jelly pots &amp; Individual protein pots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 selection of fresh fruit pots fruit jelly pots &amp; Individual protein pots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 selection of fresh fruit pots fruit jelly pots &amp; Individual protein pots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 selection of fresh fruit pots fruit jelly pots &amp; Individual protein pots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 selection of fresh fruit pots fruit jelly pots &amp; Individual protein pots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 selection of fresh fruit pots fruit jelly pots &amp; Individual protein pots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 selection of fresh fruit pots fruit jelly pots &amp; Individual protein pots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64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71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447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2FCD7C06-8D61-CB7D-853B-09E45F3F7D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9676" y="0"/>
            <a:ext cx="1149648" cy="1322096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55DAD987-E068-0E4B-0367-8D9FDC5FA5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64589" y="255579"/>
            <a:ext cx="2576822" cy="67221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9A56C92-C3DD-161D-4BEF-8C61834993DC}"/>
              </a:ext>
            </a:extLst>
          </p:cNvPr>
          <p:cNvSpPr txBox="1"/>
          <p:nvPr/>
        </p:nvSpPr>
        <p:spPr>
          <a:xfrm>
            <a:off x="1419324" y="743127"/>
            <a:ext cx="52645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Week 3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BB1BF44-B724-6129-9742-71A89DD1C9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151956"/>
              </p:ext>
            </p:extLst>
          </p:nvPr>
        </p:nvGraphicFramePr>
        <p:xfrm>
          <a:off x="66652" y="1036320"/>
          <a:ext cx="9569672" cy="5605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209">
                  <a:extLst>
                    <a:ext uri="{9D8B030D-6E8A-4147-A177-3AD203B41FA5}">
                      <a16:colId xmlns:a16="http://schemas.microsoft.com/office/drawing/2014/main" val="1872024225"/>
                    </a:ext>
                  </a:extLst>
                </a:gridCol>
                <a:gridCol w="1196209">
                  <a:extLst>
                    <a:ext uri="{9D8B030D-6E8A-4147-A177-3AD203B41FA5}">
                      <a16:colId xmlns:a16="http://schemas.microsoft.com/office/drawing/2014/main" val="1793934144"/>
                    </a:ext>
                  </a:extLst>
                </a:gridCol>
                <a:gridCol w="1196209">
                  <a:extLst>
                    <a:ext uri="{9D8B030D-6E8A-4147-A177-3AD203B41FA5}">
                      <a16:colId xmlns:a16="http://schemas.microsoft.com/office/drawing/2014/main" val="3345603019"/>
                    </a:ext>
                  </a:extLst>
                </a:gridCol>
                <a:gridCol w="1196209">
                  <a:extLst>
                    <a:ext uri="{9D8B030D-6E8A-4147-A177-3AD203B41FA5}">
                      <a16:colId xmlns:a16="http://schemas.microsoft.com/office/drawing/2014/main" val="3054068587"/>
                    </a:ext>
                  </a:extLst>
                </a:gridCol>
                <a:gridCol w="1196209">
                  <a:extLst>
                    <a:ext uri="{9D8B030D-6E8A-4147-A177-3AD203B41FA5}">
                      <a16:colId xmlns:a16="http://schemas.microsoft.com/office/drawing/2014/main" val="730388520"/>
                    </a:ext>
                  </a:extLst>
                </a:gridCol>
                <a:gridCol w="1196209">
                  <a:extLst>
                    <a:ext uri="{9D8B030D-6E8A-4147-A177-3AD203B41FA5}">
                      <a16:colId xmlns:a16="http://schemas.microsoft.com/office/drawing/2014/main" val="108890227"/>
                    </a:ext>
                  </a:extLst>
                </a:gridCol>
                <a:gridCol w="1196209">
                  <a:extLst>
                    <a:ext uri="{9D8B030D-6E8A-4147-A177-3AD203B41FA5}">
                      <a16:colId xmlns:a16="http://schemas.microsoft.com/office/drawing/2014/main" val="743926315"/>
                    </a:ext>
                  </a:extLst>
                </a:gridCol>
                <a:gridCol w="1196209">
                  <a:extLst>
                    <a:ext uri="{9D8B030D-6E8A-4147-A177-3AD203B41FA5}">
                      <a16:colId xmlns:a16="http://schemas.microsoft.com/office/drawing/2014/main" val="2595732598"/>
                    </a:ext>
                  </a:extLst>
                </a:gridCol>
              </a:tblGrid>
              <a:tr h="422118">
                <a:tc>
                  <a:txBody>
                    <a:bodyPr/>
                    <a:lstStyle/>
                    <a:p>
                      <a:pPr algn="ctr"/>
                      <a:endParaRPr lang="en-GB" sz="1000" b="1" i="0" dirty="0">
                        <a:solidFill>
                          <a:schemeClr val="bg1"/>
                        </a:solidFill>
                        <a:latin typeface="Montserrat Medium" panose="00000600000000000000" pitchFamily="50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Monday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Tuesday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Wednesday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Thursday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Friday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Saturday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u="none" dirty="0">
                          <a:solidFill>
                            <a:schemeClr val="bg1"/>
                          </a:solidFill>
                          <a:latin typeface="Montserrat Medium" panose="00000600000000000000" pitchFamily="50" charset="0"/>
                        </a:rPr>
                        <a:t>Sunday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912350"/>
                  </a:ext>
                </a:extLst>
              </a:tr>
              <a:tr h="3809597">
                <a:tc>
                  <a:txBody>
                    <a:bodyPr/>
                    <a:lstStyle/>
                    <a:p>
                      <a:pPr algn="ctr"/>
                      <a:r>
                        <a:rPr lang="en-GB" sz="1000" b="0" i="1" dirty="0">
                          <a:solidFill>
                            <a:schemeClr val="bg1"/>
                          </a:solidFill>
                          <a:latin typeface="Montserrat Medium" panose="00000600000000000000"/>
                        </a:rPr>
                        <a:t>Main course</a:t>
                      </a:r>
                    </a:p>
                    <a:p>
                      <a:pPr algn="ctr"/>
                      <a:endParaRPr lang="en-GB" sz="1000" b="0" i="1" dirty="0">
                        <a:solidFill>
                          <a:schemeClr val="bg1"/>
                        </a:solidFill>
                        <a:latin typeface="Montserrat Medium" panose="00000600000000000000"/>
                      </a:endParaRPr>
                    </a:p>
                    <a:p>
                      <a:pPr algn="ctr"/>
                      <a:r>
                        <a:rPr lang="en-GB" sz="1000" b="0" i="1" dirty="0">
                          <a:solidFill>
                            <a:schemeClr val="bg1"/>
                          </a:solidFill>
                          <a:latin typeface="Montserrat Medium" panose="00000600000000000000"/>
                        </a:rPr>
                        <a:t> </a:t>
                      </a:r>
                    </a:p>
                    <a:p>
                      <a:pPr algn="ctr"/>
                      <a:r>
                        <a:rPr lang="en-GB" sz="1000" b="0" i="1" dirty="0">
                          <a:solidFill>
                            <a:schemeClr val="bg1"/>
                          </a:solidFill>
                          <a:latin typeface="Montserrat Medium" panose="00000600000000000000"/>
                        </a:rPr>
                        <a:t>Vegetarian</a:t>
                      </a:r>
                    </a:p>
                    <a:p>
                      <a:pPr algn="ctr"/>
                      <a:endParaRPr lang="en-US" sz="1000" b="0" i="1" dirty="0">
                        <a:solidFill>
                          <a:schemeClr val="bg1"/>
                        </a:solidFill>
                        <a:latin typeface="Montserrat Medium" panose="00000600000000000000"/>
                      </a:endParaRPr>
                    </a:p>
                    <a:p>
                      <a:pPr algn="ctr"/>
                      <a:endParaRPr lang="en-GB" sz="1000" b="0" i="1" dirty="0">
                        <a:solidFill>
                          <a:schemeClr val="bg1"/>
                        </a:solidFill>
                        <a:latin typeface="Montserrat Medium" panose="00000600000000000000"/>
                      </a:endParaRPr>
                    </a:p>
                    <a:p>
                      <a:pPr algn="ctr"/>
                      <a:r>
                        <a:rPr lang="en-GB" sz="1000" b="0" i="1" dirty="0">
                          <a:solidFill>
                            <a:schemeClr val="bg1"/>
                          </a:solidFill>
                          <a:latin typeface="Montserrat Medium" panose="00000600000000000000"/>
                        </a:rPr>
                        <a:t>On The Side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1" u="sng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Calzone Kitchen</a:t>
                      </a:r>
                    </a:p>
                    <a:p>
                      <a:pPr algn="ctr"/>
                      <a:endParaRPr lang="en-US" sz="800" b="1" i="1" u="sng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Monday Nights are now all about Calzone</a:t>
                      </a:r>
                    </a:p>
                    <a:p>
                      <a:pPr algn="ctr"/>
                      <a:endParaRPr lang="en-US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Homemade folded pizzas made with sourdough &amp; packed with traditional fillings</a:t>
                      </a:r>
                    </a:p>
                    <a:p>
                      <a:pPr algn="ctr"/>
                      <a:endParaRPr lang="en-US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Calzone di salame crema di fromaggi pepperoncino e rucula</a:t>
                      </a:r>
                    </a:p>
                    <a:p>
                      <a:pPr algn="ctr"/>
                      <a:endParaRPr lang="en-US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Calzone pomodoro basilico e mozzarella</a:t>
                      </a:r>
                    </a:p>
                    <a:p>
                      <a:pPr algn="ctr"/>
                      <a:endParaRPr lang="en-US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Marinated pepper, chilli &amp; oregano salad</a:t>
                      </a:r>
                    </a:p>
                    <a:p>
                      <a:pPr algn="ctr"/>
                      <a:endParaRPr lang="en-US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Antipasti selection of vegetables, meats &amp; olives</a:t>
                      </a:r>
                    </a:p>
                    <a:p>
                      <a:pPr algn="ctr"/>
                      <a:endParaRPr lang="en-US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Pesto roasted new potatoes</a:t>
                      </a:r>
                    </a:p>
                    <a:p>
                      <a:pPr algn="ctr"/>
                      <a:endParaRPr lang="en-GB" sz="800" b="0" i="1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1" u="sng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Seoul - Food</a:t>
                      </a:r>
                    </a:p>
                    <a:p>
                      <a:pPr algn="ctr"/>
                      <a:endParaRPr lang="en-US" sz="800" b="1" i="1" u="sng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800" b="1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Gyoza &amp; Sides</a:t>
                      </a:r>
                    </a:p>
                    <a:p>
                      <a:pPr algn="ctr"/>
                      <a:endParaRPr lang="en-US" sz="800" b="1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Vegetable Gyoza dumplings </a:t>
                      </a:r>
                    </a:p>
                    <a:p>
                      <a:pPr algn="ctr"/>
                      <a:endParaRPr lang="en-US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Teriyaki pulled Duck with bean sprouts, &amp; spring onions</a:t>
                      </a:r>
                    </a:p>
                    <a:p>
                      <a:pPr algn="ctr"/>
                      <a:endParaRPr lang="en-US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Crispy Teriyaki Tempura tofu with bean sprouts &amp; spring onions</a:t>
                      </a:r>
                    </a:p>
                    <a:p>
                      <a:pPr algn="ctr"/>
                      <a:endParaRPr lang="en-US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Shredded cucumber</a:t>
                      </a:r>
                    </a:p>
                    <a:p>
                      <a:pPr algn="ctr"/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Shredded leek</a:t>
                      </a:r>
                    </a:p>
                    <a:p>
                      <a:pPr algn="ctr"/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Shredded spring onion</a:t>
                      </a:r>
                    </a:p>
                    <a:p>
                      <a:pPr algn="ctr"/>
                      <a:endParaRPr lang="en-US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Mini Floured pancakes</a:t>
                      </a:r>
                    </a:p>
                    <a:p>
                      <a:pPr algn="ctr"/>
                      <a:endParaRPr lang="en-US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algn="ctr"/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Crispy string potatoes with chilli salt</a:t>
                      </a:r>
                    </a:p>
                    <a:p>
                      <a:pPr algn="ctr"/>
                      <a:endParaRPr lang="en-US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i="1" u="non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Kaushan Script" panose="03060602040705080205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Rib  &amp; Wing Shack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1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Back by popular </a:t>
                      </a:r>
                      <a:r>
                        <a:rPr lang="en-US" sz="800" b="0" i="1" u="non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demandracks</a:t>
                      </a:r>
                      <a:r>
                        <a:rPr lang="en-US" sz="800" b="0" i="1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ribs in Dragon made Louisiana style sauces changing each week served with our own buffalo spiced chicken wings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1" i="1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Dragon ‘Vibs’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1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Our version of vegan Louisiana style ribs served with our own spiced cauliflower wings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b="0" i="1" u="non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We’ll serve our ribs &amp; wings with whole buttered corn, loaded potato skins, fresh crunchy slaw &amp; smokey pit braised beans</a:t>
                      </a:r>
                      <a:endParaRPr lang="en-US" sz="800" b="1" i="1" u="non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1" u="sng" strike="noStrike" dirty="0">
                          <a:solidFill>
                            <a:schemeClr val="tx1"/>
                          </a:solidFill>
                          <a:effectLst/>
                          <a:latin typeface="Ink Free" panose="03080402000500000000" pitchFamily="66" charset="0"/>
                        </a:rPr>
                        <a:t>Chez Dragon</a:t>
                      </a:r>
                    </a:p>
                    <a:p>
                      <a:pPr algn="ctr" fontAlgn="ctr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Ink Free" panose="03080402000500000000" pitchFamily="66" charset="0"/>
                      </a:endParaRP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Ink Free" panose="03080402000500000000" pitchFamily="66" charset="0"/>
                        </a:rPr>
                        <a:t>Restaurant night at the Dragon</a:t>
                      </a:r>
                    </a:p>
                    <a:p>
                      <a:pPr algn="ctr" fontAlgn="ctr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Ink Free" panose="03080402000500000000" pitchFamily="66" charset="0"/>
                      </a:endParaRPr>
                    </a:p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Ink Free" panose="03080402000500000000" pitchFamily="66" charset="0"/>
                        </a:rPr>
                        <a:t>Steak Dianne with parmentier potatoes &amp; buttered spinach</a:t>
                      </a:r>
                    </a:p>
                    <a:p>
                      <a:pPr algn="ctr" fontAlgn="ctr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Ink Free" panose="03080402000500000000" pitchFamily="66" charset="0"/>
                      </a:endParaRPr>
                    </a:p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Ink Free" panose="03080402000500000000" pitchFamily="66" charset="0"/>
                        </a:rPr>
                        <a:t>Char grilled celeriac steak Dianne with parmentier potatoes &amp; buttered spinach</a:t>
                      </a:r>
                    </a:p>
                    <a:p>
                      <a:pPr algn="ctr"/>
                      <a:endParaRPr lang="en-US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1" u="sng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Mac Attack</a:t>
                      </a:r>
                    </a:p>
                    <a:p>
                      <a:pPr algn="ctr" fontAlgn="ctr"/>
                      <a:endParaRPr lang="en-US" sz="800" b="1" i="1" u="sng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Thursday night mac &amp; cheese bar</a:t>
                      </a:r>
                    </a:p>
                    <a:p>
                      <a:pPr algn="ctr" fontAlgn="ctr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3 Cheese mac</a:t>
                      </a:r>
                    </a:p>
                    <a:p>
                      <a:pPr algn="ctr" fontAlgn="ctr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Char grilled chicken</a:t>
                      </a:r>
                    </a:p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Sticky glazed tofu bites</a:t>
                      </a:r>
                    </a:p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Hand cut tomato &amp; pepper salsa</a:t>
                      </a:r>
                    </a:p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Crispy onions</a:t>
                      </a:r>
                    </a:p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Real Italian Pesto</a:t>
                      </a:r>
                    </a:p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Baked herby croutons</a:t>
                      </a:r>
                    </a:p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Crunchy streaky bacon</a:t>
                      </a:r>
                    </a:p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American chilli cheese sauce</a:t>
                      </a:r>
                    </a:p>
                    <a:p>
                      <a:pPr algn="ctr" fontAlgn="ctr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Big bowl Chop chop salad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algn="ctr" fontAlgn="ctr"/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algn="ctr" fontAlgn="ctr"/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algn="ctr" fontAlgn="ctr"/>
                      <a:endParaRPr lang="en-GB" sz="1600" b="0" i="0" u="none" strike="noStrike" dirty="0">
                        <a:solidFill>
                          <a:srgbClr val="DB641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algn="ctr" fontAlgn="ctr"/>
                      <a:endParaRPr lang="en-GB" sz="1600" b="0" i="0" u="none" strike="noStrike" dirty="0">
                        <a:solidFill>
                          <a:srgbClr val="DB641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DB6411"/>
                          </a:solidFill>
                          <a:effectLst/>
                          <a:latin typeface="Gloucester MT Extra Condensed" panose="02030808020601010101" pitchFamily="18" charset="0"/>
                        </a:rPr>
                        <a:t>‘The Hen Den’</a:t>
                      </a:r>
                    </a:p>
                    <a:p>
                      <a:pPr algn="ctr" fontAlgn="ctr"/>
                      <a:endParaRPr lang="en-GB" sz="1600" b="0" i="0" u="none" strike="noStrike" dirty="0">
                        <a:solidFill>
                          <a:srgbClr val="DB6411"/>
                        </a:solidFill>
                        <a:effectLst/>
                        <a:latin typeface="Gloucester MT Extra Condensed" panose="02030808020601010101" pitchFamily="18" charset="0"/>
                      </a:endParaRPr>
                    </a:p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DB6411"/>
                          </a:solidFill>
                          <a:effectLst/>
                          <a:latin typeface="Gloucester MT Extra Condensed" panose="02030808020601010101" pitchFamily="18" charset="0"/>
                        </a:rPr>
                        <a:t>Week 3</a:t>
                      </a:r>
                    </a:p>
                    <a:p>
                      <a:pPr algn="ctr" fontAlgn="ctr"/>
                      <a:endParaRPr lang="en-GB" sz="1600" b="0" i="0" u="none" strike="noStrike" dirty="0">
                        <a:solidFill>
                          <a:srgbClr val="DB6411"/>
                        </a:solidFill>
                        <a:effectLst/>
                        <a:latin typeface="Gloucester MT Extra Condensed" panose="02030808020601010101" pitchFamily="18" charset="0"/>
                      </a:endParaRPr>
                    </a:p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DB6411"/>
                          </a:solidFill>
                          <a:effectLst/>
                          <a:latin typeface="Gloucester MT Extra Condensed" panose="02030808020601010101" pitchFamily="18" charset="0"/>
                        </a:rPr>
                        <a:t>Ji –</a:t>
                      </a:r>
                      <a:r>
                        <a:rPr lang="en-GB" sz="1600" b="0" i="0" u="none" strike="noStrike" baseline="0" dirty="0">
                          <a:solidFill>
                            <a:srgbClr val="DB6411"/>
                          </a:solidFill>
                          <a:effectLst/>
                          <a:latin typeface="Gloucester MT Extra Condensed" panose="02030808020601010101" pitchFamily="18" charset="0"/>
                        </a:rPr>
                        <a:t> Asian Flavours</a:t>
                      </a:r>
                    </a:p>
                    <a:p>
                      <a:pPr algn="ctr" fontAlgn="ctr"/>
                      <a:endParaRPr lang="en-GB" sz="1600" b="0" i="0" u="none" strike="noStrike" baseline="0" dirty="0">
                        <a:solidFill>
                          <a:srgbClr val="DB6411"/>
                        </a:solidFill>
                        <a:effectLst/>
                        <a:latin typeface="Gloucester MT Extra Condensed" panose="02030808020601010101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DB6411"/>
                          </a:solidFill>
                          <a:effectLst/>
                          <a:latin typeface="Gloucester MT Extra Condensed" panose="02030808020601010101" pitchFamily="18" charset="0"/>
                        </a:rPr>
                        <a:t>See</a:t>
                      </a:r>
                      <a:r>
                        <a:rPr lang="en-GB" sz="1600" b="0" i="0" u="none" strike="noStrike" baseline="0" dirty="0">
                          <a:solidFill>
                            <a:srgbClr val="DB6411"/>
                          </a:solidFill>
                          <a:effectLst/>
                          <a:latin typeface="Gloucester MT Extra Condensed" panose="02030808020601010101" pitchFamily="18" charset="0"/>
                        </a:rPr>
                        <a:t> the daily menu for all the sides &amp; dishes</a:t>
                      </a:r>
                      <a:endParaRPr lang="en-GB" sz="1600" b="0" i="0" u="none" strike="noStrike" dirty="0">
                        <a:solidFill>
                          <a:srgbClr val="DB6411"/>
                        </a:solidFill>
                        <a:effectLst/>
                        <a:latin typeface="Gloucester MT Extra Condensed" panose="02030808020601010101" pitchFamily="18" charset="0"/>
                      </a:endParaRPr>
                    </a:p>
                    <a:p>
                      <a:pPr algn="ctr" fontAlgn="ctr"/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1" u="sng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Loaded Dragon Dogs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1" u="sng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Back by popular demand is our fully loaded hot dog station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Jumbo frankfurters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Veggie frank furthers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Vegan Hot dogs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Soft sub rolls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Dry roast chilli beef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Bacon bits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Crispy onions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BBQ pulled chicken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American mustard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BBQ Sauce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Ketchup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American Hash bites with jack cheese, smokey BBQ &amp; spring onions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Tossed ranch salad with traditional ranch dressing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Sweet waffles with blueberries &amp; maple syrup</a:t>
                      </a:r>
                      <a:endParaRPr lang="en-GB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0" i="0" u="none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912788"/>
                  </a:ext>
                </a:extLst>
              </a:tr>
              <a:tr h="477225">
                <a:tc>
                  <a:txBody>
                    <a:bodyPr/>
                    <a:lstStyle/>
                    <a:p>
                      <a:pPr algn="ctr"/>
                      <a:r>
                        <a:rPr lang="en-US" sz="1000" b="0" i="1" dirty="0">
                          <a:solidFill>
                            <a:schemeClr val="bg1"/>
                          </a:solidFill>
                          <a:latin typeface="Montserrat Medium" panose="00000600000000000000"/>
                        </a:rPr>
                        <a:t>F</a:t>
                      </a:r>
                      <a:r>
                        <a:rPr lang="en-GB" sz="1000" b="0" i="1" dirty="0">
                          <a:solidFill>
                            <a:schemeClr val="bg1"/>
                          </a:solidFill>
                          <a:latin typeface="Montserrat Medium" panose="00000600000000000000"/>
                        </a:rPr>
                        <a:t>resh Smoothies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Greek Yoghurt &amp; Fruit Green Machine</a:t>
                      </a:r>
                    </a:p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Fresh Juice &amp; red berry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Greek Yoghurt &amp; Fruit Green Machine</a:t>
                      </a:r>
                    </a:p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Fresh Juice &amp; red berry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Greek Yoghurt &amp; Fruit Green Machine</a:t>
                      </a:r>
                    </a:p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Fresh Juice &amp; red berry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Greek Yoghurt &amp; Fruit Green Machine</a:t>
                      </a:r>
                    </a:p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Fresh Juice &amp; red berry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Greek Yoghurt &amp; Fruit Green Machine</a:t>
                      </a:r>
                    </a:p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Fresh Juice &amp; red berry</a:t>
                      </a: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GB" sz="9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977404"/>
                  </a:ext>
                </a:extLst>
              </a:tr>
              <a:tr h="474841">
                <a:tc>
                  <a:txBody>
                    <a:bodyPr/>
                    <a:lstStyle/>
                    <a:p>
                      <a:pPr algn="ctr"/>
                      <a:r>
                        <a:rPr lang="en-GB" sz="1000" b="1" i="0" dirty="0">
                          <a:solidFill>
                            <a:schemeClr val="bg1"/>
                          </a:solidFill>
                          <a:latin typeface="Montserrat Medium" panose="00000600000000000000"/>
                        </a:rPr>
                        <a:t>Jelly  &amp; Cut fruit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</a:rPr>
                        <a:t>Fruit Jelly pots</a:t>
                      </a:r>
                    </a:p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</a:rPr>
                        <a:t>Pick your own sliced fruit bar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</a:rPr>
                        <a:t>Fruit Jelly pots</a:t>
                      </a:r>
                    </a:p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</a:rPr>
                        <a:t>Pick your own sliced fruit bar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</a:rPr>
                        <a:t>Fruit Jelly pots</a:t>
                      </a:r>
                    </a:p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</a:rPr>
                        <a:t>Pick your own sliced fruit bar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</a:rPr>
                        <a:t>Fruit Jelly pots</a:t>
                      </a:r>
                    </a:p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</a:rPr>
                        <a:t>Pick your own sliced fruit bar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</a:rPr>
                        <a:t>Fruit Jelly pots</a:t>
                      </a:r>
                    </a:p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</a:rPr>
                        <a:t>Pick your own sliced fruit bar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</a:rPr>
                        <a:t>Fruit Jelly pots</a:t>
                      </a:r>
                    </a:p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</a:rPr>
                        <a:t>Pick your own sliced fruit bar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</a:rPr>
                        <a:t>Fruit Jelly pots</a:t>
                      </a:r>
                    </a:p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77"/>
                        </a:rPr>
                        <a:t>Pick your own sliced fruit bar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755650"/>
                  </a:ext>
                </a:extLst>
              </a:tr>
              <a:tr h="422118">
                <a:tc gridSpan="8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000" b="1" i="0" kern="1200" dirty="0">
                        <a:solidFill>
                          <a:schemeClr val="bg1"/>
                        </a:solidFill>
                        <a:latin typeface="Montserrat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07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35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C3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C3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3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3C7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C3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C3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3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3C7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C3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C3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3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3C7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C3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C3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3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3C7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C3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C3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3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3C7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C3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C3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3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3C7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C3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C3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3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3C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439973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CF7EF91-6D85-49E5-9709-8C5DF2BCEFDD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3576" y="1706880"/>
            <a:ext cx="940527" cy="78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067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45211</TotalTime>
  <Words>1666</Words>
  <Application>Microsoft Office PowerPoint</Application>
  <PresentationFormat>A4 Paper (210x297 mm)</PresentationFormat>
  <Paragraphs>348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Franklin Gothic Book</vt:lpstr>
      <vt:lpstr>Gill Sans MT</vt:lpstr>
      <vt:lpstr>Gloucester MT Extra Condensed</vt:lpstr>
      <vt:lpstr>Ink Free</vt:lpstr>
      <vt:lpstr>Kaushan Script</vt:lpstr>
      <vt:lpstr>Montserrat Medium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WSH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Amelia Mcdougall</dc:creator>
  <cp:lastModifiedBy>Christopher Palmer</cp:lastModifiedBy>
  <cp:revision>135</cp:revision>
  <cp:lastPrinted>2023-06-14T17:27:56Z</cp:lastPrinted>
  <dcterms:created xsi:type="dcterms:W3CDTF">2022-07-04T14:21:12Z</dcterms:created>
  <dcterms:modified xsi:type="dcterms:W3CDTF">2023-06-14T17:28:09Z</dcterms:modified>
</cp:coreProperties>
</file>